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98" r:id="rId2"/>
    <p:sldId id="399" r:id="rId3"/>
    <p:sldId id="397" r:id="rId4"/>
    <p:sldId id="396" r:id="rId5"/>
    <p:sldId id="368" r:id="rId6"/>
    <p:sldId id="369" r:id="rId7"/>
    <p:sldId id="372" r:id="rId8"/>
    <p:sldId id="380" r:id="rId9"/>
    <p:sldId id="381" r:id="rId10"/>
    <p:sldId id="384" r:id="rId11"/>
    <p:sldId id="385" r:id="rId12"/>
    <p:sldId id="386" r:id="rId13"/>
    <p:sldId id="387" r:id="rId14"/>
    <p:sldId id="361" r:id="rId15"/>
    <p:sldId id="362" r:id="rId16"/>
    <p:sldId id="271" r:id="rId17"/>
    <p:sldId id="363" r:id="rId18"/>
    <p:sldId id="272" r:id="rId19"/>
    <p:sldId id="360" r:id="rId20"/>
    <p:sldId id="292" r:id="rId21"/>
    <p:sldId id="336" r:id="rId22"/>
    <p:sldId id="275" r:id="rId23"/>
    <p:sldId id="318" r:id="rId24"/>
    <p:sldId id="274" r:id="rId25"/>
    <p:sldId id="316" r:id="rId26"/>
    <p:sldId id="379" r:id="rId27"/>
    <p:sldId id="278" r:id="rId28"/>
    <p:sldId id="377" r:id="rId29"/>
    <p:sldId id="378" r:id="rId30"/>
    <p:sldId id="280" r:id="rId31"/>
    <p:sldId id="282" r:id="rId32"/>
    <p:sldId id="281" r:id="rId33"/>
    <p:sldId id="283" r:id="rId34"/>
    <p:sldId id="342" r:id="rId35"/>
    <p:sldId id="391" r:id="rId36"/>
    <p:sldId id="392" r:id="rId37"/>
    <p:sldId id="393" r:id="rId38"/>
    <p:sldId id="394" r:id="rId39"/>
    <p:sldId id="395" r:id="rId40"/>
    <p:sldId id="335" r:id="rId41"/>
    <p:sldId id="389" r:id="rId42"/>
    <p:sldId id="390" r:id="rId43"/>
    <p:sldId id="351" r:id="rId44"/>
    <p:sldId id="321" r:id="rId45"/>
    <p:sldId id="352" r:id="rId46"/>
    <p:sldId id="34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28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BC6B9-9C3E-446E-8FC4-1DF5C829917F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43BCE-ABE2-4F81-863D-A972411E2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6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71C4-B92E-4EDA-BA39-87BE508597C7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848D-E9F4-4BF2-94E8-5FFC0F437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AF16A7-154F-4C0C-9971-AF14E9A824E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C8EE-C241-4BA6-860E-D610EB18BD80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3F3C-E0BD-49B1-A05E-3B2C5BA0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C8EE-C241-4BA6-860E-D610EB18BD80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3F3C-E0BD-49B1-A05E-3B2C5BA0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5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C8EE-C241-4BA6-860E-D610EB18BD80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3F3C-E0BD-49B1-A05E-3B2C5BA0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2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C8EE-C241-4BA6-860E-D610EB18BD80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3F3C-E0BD-49B1-A05E-3B2C5BA0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C8EE-C241-4BA6-860E-D610EB18BD80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3F3C-E0BD-49B1-A05E-3B2C5BA0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6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C8EE-C241-4BA6-860E-D610EB18BD80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3F3C-E0BD-49B1-A05E-3B2C5BA0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4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C8EE-C241-4BA6-860E-D610EB18BD80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3F3C-E0BD-49B1-A05E-3B2C5BA0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4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C8EE-C241-4BA6-860E-D610EB18BD80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3F3C-E0BD-49B1-A05E-3B2C5BA0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3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C8EE-C241-4BA6-860E-D610EB18BD80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3F3C-E0BD-49B1-A05E-3B2C5BA0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6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C8EE-C241-4BA6-860E-D610EB18BD80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3F3C-E0BD-49B1-A05E-3B2C5BA0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4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C8EE-C241-4BA6-860E-D610EB18BD80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3F3C-E0BD-49B1-A05E-3B2C5BA0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0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AC8EE-C241-4BA6-860E-D610EB18BD80}" type="datetimeFigureOut">
              <a:rPr lang="en-US" smtClean="0"/>
              <a:t>6/3/2011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C3F3C-E0BD-49B1-A05E-3B2C5BA06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1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omprock/4937334032/sizes/z/in/photostrea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poyatos/4374856699/sizes/m/in/photostream/" TargetMode="External"/><Relationship Id="rId7" Type="http://schemas.openxmlformats.org/officeDocument/2006/relationships/hyperlink" Target="http://www.tcpalm.com/photos/2009/aug/05/19389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://www.flickr.com/photos/scottmontreal/2475391816/sizes/m/in/photostream/" TargetMode="Externa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cebook.com/wroxpress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kimball.com/html/designtipsPDF/DesignTips2002/KimballDT37ModelingPipeline.pdf" TargetMode="External"/><Relationship Id="rId3" Type="http://schemas.openxmlformats.org/officeDocument/2006/relationships/hyperlink" Target="http://www.rkimball.com/html/designtipsPDF/DesignTips2003/KimballDT46AnotherLook.pdf" TargetMode="External"/><Relationship Id="rId7" Type="http://schemas.openxmlformats.org/officeDocument/2006/relationships/hyperlink" Target="http://www.rkimball.com/html/designtipsPDF/DesignTips2005/DTKU69IdentifyingBusinessProcesses.pdf" TargetMode="External"/><Relationship Id="rId2" Type="http://schemas.openxmlformats.org/officeDocument/2006/relationships/hyperlink" Target="http://www.rkimball.com/html/designtipsPDF/DesignTips2001/KimballDT18Taking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imballuniversity.com/html/designtipsPDF/KimballDT51LatestThinking.pdf" TargetMode="External"/><Relationship Id="rId11" Type="http://schemas.openxmlformats.org/officeDocument/2006/relationships/hyperlink" Target="http://www.kimballgroup.com/html/articles_search/articles1999/9903IE.html?TrkID=IE199903_2" TargetMode="External"/><Relationship Id="rId5" Type="http://schemas.openxmlformats.org/officeDocument/2006/relationships/hyperlink" Target="http://www.rkimball.com/html/08dt/KU105Snowflakes_Outriggers_Bridges.pdf" TargetMode="External"/><Relationship Id="rId10" Type="http://schemas.openxmlformats.org/officeDocument/2006/relationships/hyperlink" Target="http://www.rkimball.com/html/designtipsPDF/DesignTips2001/KimballDT21Declaring.pdf" TargetMode="External"/><Relationship Id="rId4" Type="http://schemas.openxmlformats.org/officeDocument/2006/relationships/hyperlink" Target="http://www.rkimball.com/html/09dt/DT113CreatingUsingMaintainingJunkDimensions.pdf" TargetMode="External"/><Relationship Id="rId9" Type="http://schemas.openxmlformats.org/officeDocument/2006/relationships/hyperlink" Target="http://www.rkimball.com/html/designtipsPDF/DesignTips2000%20/KimballDT16HotSwappable.pdf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73" y="392668"/>
            <a:ext cx="866305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366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CodeStock</a:t>
            </a:r>
            <a:r>
              <a:rPr lang="en-US" dirty="0" smtClean="0"/>
              <a:t> is proudly partnered with: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3666053"/>
            <a:ext cx="7848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Send instant feedback on this session via Twitter: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sz="2000" dirty="0" smtClean="0"/>
              <a:t>Send a direct message with the room number to @</a:t>
            </a:r>
            <a:r>
              <a:rPr lang="en-US" sz="2000" dirty="0" err="1" smtClean="0"/>
              <a:t>CodeStock</a:t>
            </a:r>
            <a:endParaRPr lang="en-US" sz="2000" dirty="0" smtClean="0"/>
          </a:p>
          <a:p>
            <a:r>
              <a:rPr lang="en-US" sz="2000" dirty="0" smtClean="0"/>
              <a:t>  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codestock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503 This session is great!</a:t>
            </a:r>
          </a:p>
          <a:p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/>
              <a:t>For more information on sending feedback using Twitter while at </a:t>
            </a:r>
            <a:r>
              <a:rPr lang="en-US" sz="2000" dirty="0" err="1" smtClean="0"/>
              <a:t>CodeStock</a:t>
            </a:r>
            <a:r>
              <a:rPr lang="en-US" sz="2000" dirty="0" smtClean="0"/>
              <a:t>, please see the “</a:t>
            </a:r>
            <a:r>
              <a:rPr lang="en-US" sz="2000" dirty="0" err="1" smtClean="0"/>
              <a:t>CodeStock</a:t>
            </a:r>
            <a:r>
              <a:rPr lang="en-US" sz="2000" dirty="0" smtClean="0"/>
              <a:t> README” in your </a:t>
            </a:r>
            <a:r>
              <a:rPr lang="en-US" sz="2000" dirty="0" err="1" smtClean="0"/>
              <a:t>CodeStock</a:t>
            </a:r>
            <a:r>
              <a:rPr lang="en-US" sz="2000" dirty="0" smtClean="0"/>
              <a:t> guide.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745" y="2831068"/>
            <a:ext cx="602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RecruitWise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and Staff with Excellence - www.recruitwise.jobs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9485" y="2129698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Wingdings" pitchFamily="2" charset="2"/>
              </a:rPr>
              <a:t>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5669" y="2160477"/>
            <a:ext cx="5413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 smtClean="0"/>
              <a:t>Mega Data Warehouse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775579"/>
            <a:ext cx="6756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Things we will </a:t>
            </a:r>
            <a:r>
              <a:rPr lang="en-US" sz="4800" b="1" dirty="0" smtClean="0">
                <a:solidFill>
                  <a:srgbClr val="C00000"/>
                </a:solidFill>
              </a:rPr>
              <a:t>not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smtClean="0"/>
              <a:t>cover </a:t>
            </a:r>
            <a:r>
              <a:rPr lang="en-US" sz="4800" dirty="0" smtClean="0"/>
              <a:t>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680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9485" y="2129698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Wingdings" pitchFamily="2" charset="2"/>
              </a:rPr>
              <a:t>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5669" y="2160477"/>
            <a:ext cx="5413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 smtClean="0"/>
              <a:t>Mega Data Warehouse</a:t>
            </a:r>
            <a:endParaRPr lang="en-US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1642378" y="2929917"/>
            <a:ext cx="1414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 smtClean="0"/>
              <a:t>OLAP</a:t>
            </a:r>
            <a:endParaRPr lang="en-US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909485" y="2899138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Wingdings" pitchFamily="2" charset="2"/>
              </a:rPr>
              <a:t>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775579"/>
            <a:ext cx="6756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Things we will </a:t>
            </a:r>
            <a:r>
              <a:rPr lang="en-US" sz="4800" b="1" dirty="0" smtClean="0">
                <a:solidFill>
                  <a:srgbClr val="C00000"/>
                </a:solidFill>
              </a:rPr>
              <a:t>not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smtClean="0"/>
              <a:t>cover </a:t>
            </a:r>
            <a:r>
              <a:rPr lang="en-US" sz="4800" dirty="0" smtClean="0"/>
              <a:t>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524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9485" y="2129698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Wingdings" pitchFamily="2" charset="2"/>
              </a:rPr>
              <a:t>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5669" y="2160477"/>
            <a:ext cx="5413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 smtClean="0"/>
              <a:t>Mega Data Warehouse</a:t>
            </a:r>
            <a:endParaRPr lang="en-US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1642378" y="2929917"/>
            <a:ext cx="1414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 smtClean="0"/>
              <a:t>OLAP</a:t>
            </a:r>
            <a:endParaRPr lang="en-US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1642378" y="3699358"/>
            <a:ext cx="671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ETL (Extract Transform Load)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485" y="2899138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Wingdings" pitchFamily="2" charset="2"/>
              </a:rPr>
              <a:t>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9485" y="3668579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Wingdings" pitchFamily="2" charset="2"/>
              </a:rPr>
              <a:t>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775579"/>
            <a:ext cx="6756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Things we will </a:t>
            </a:r>
            <a:r>
              <a:rPr lang="en-US" sz="4800" b="1" dirty="0" smtClean="0">
                <a:solidFill>
                  <a:srgbClr val="C00000"/>
                </a:solidFill>
              </a:rPr>
              <a:t>not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smtClean="0"/>
              <a:t>cover </a:t>
            </a:r>
            <a:r>
              <a:rPr lang="en-US" sz="4800" dirty="0" smtClean="0"/>
              <a:t>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524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9485" y="2129698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Wingdings" pitchFamily="2" charset="2"/>
              </a:rPr>
              <a:t>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5669" y="2160477"/>
            <a:ext cx="5413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 smtClean="0"/>
              <a:t>Mega Data Warehouse</a:t>
            </a:r>
            <a:endParaRPr lang="en-US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1642378" y="2929917"/>
            <a:ext cx="1414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 smtClean="0"/>
              <a:t>OLAP</a:t>
            </a:r>
            <a:endParaRPr lang="en-US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1642378" y="3699358"/>
            <a:ext cx="671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ETL (Extract Transform Load)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42378" y="4468799"/>
            <a:ext cx="4453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Presentation Layer</a:t>
            </a:r>
            <a:endParaRPr lang="en-US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909485" y="2899138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Wingdings" pitchFamily="2" charset="2"/>
              </a:rPr>
              <a:t>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9485" y="3668579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Wingdings" pitchFamily="2" charset="2"/>
              </a:rPr>
              <a:t>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9484" y="4438020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Wingdings" pitchFamily="2" charset="2"/>
              </a:rPr>
              <a:t>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775579"/>
            <a:ext cx="6756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Things we will </a:t>
            </a:r>
            <a:r>
              <a:rPr lang="en-US" sz="4800" b="1" dirty="0" smtClean="0">
                <a:solidFill>
                  <a:srgbClr val="C00000"/>
                </a:solidFill>
              </a:rPr>
              <a:t>not</a:t>
            </a:r>
            <a:r>
              <a:rPr lang="en-US" sz="4800" dirty="0" smtClean="0">
                <a:solidFill>
                  <a:srgbClr val="C00000"/>
                </a:solidFill>
              </a:rPr>
              <a:t> </a:t>
            </a:r>
            <a:r>
              <a:rPr lang="en-US" sz="4800" dirty="0" smtClean="0"/>
              <a:t>cover </a:t>
            </a:r>
            <a:r>
              <a:rPr lang="en-US" sz="4800" dirty="0" smtClean="0"/>
              <a:t>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524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farm5.static.flickr.com/4115/4937334032_bb92a8230c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30" y="762000"/>
            <a:ext cx="6096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4430" y="6234499"/>
            <a:ext cx="513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3"/>
              </a:rPr>
              <a:t>http://www.flickr.com/photos/comprock/4937334032/sizes/z/in/photostream/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0" y="1194179"/>
            <a:ext cx="2782824" cy="4191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7323" y="6158961"/>
            <a:ext cx="77199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http://www.flickr.com/photos/cpoyatos/4374856699/sizes/m/in/photostream/</a:t>
            </a:r>
            <a:endParaRPr lang="en-US" sz="1200" dirty="0"/>
          </a:p>
        </p:txBody>
      </p:sp>
      <p:pic>
        <p:nvPicPr>
          <p:cNvPr id="2052" name="Picture 4" descr="http://farm4.static.flickr.com/3250/2475391816_5f561c03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19" y="771058"/>
            <a:ext cx="2209799" cy="4201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8891" y="5881962"/>
            <a:ext cx="82295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http://www.flickr.com/photos/scottmontreal/2475391816/sizes/m/in/photostream/</a:t>
            </a:r>
            <a:endParaRPr lang="en-US" sz="12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07" y="1194179"/>
            <a:ext cx="2853224" cy="4191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1972" y="6434330"/>
            <a:ext cx="8552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http://www.tcpalm.com/photos/2009/aug/05/193893/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76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0"/>
            <a:ext cx="7404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Transactional Database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411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416"/>
            <a:ext cx="8610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6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514600"/>
            <a:ext cx="63418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Dimensional </a:t>
            </a:r>
            <a:r>
              <a:rPr lang="en-US" sz="6000" dirty="0" smtClean="0"/>
              <a:t>Design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04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imple-talk.com/iwritefor/articlefiles/592-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7" y="207818"/>
            <a:ext cx="756138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6902" y="941457"/>
            <a:ext cx="275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Star Schema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35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5500" b="1" smtClean="0">
                <a:solidFill>
                  <a:srgbClr val="C80000"/>
                </a:solidFill>
              </a:rPr>
              <a:t>Wrox Press</a:t>
            </a:r>
          </a:p>
        </p:txBody>
      </p:sp>
      <p:pic>
        <p:nvPicPr>
          <p:cNvPr id="2051" name="Picture 3" descr="Wrox bw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" y="4738688"/>
            <a:ext cx="18923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p2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6019800"/>
            <a:ext cx="27432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52400" y="914400"/>
            <a:ext cx="89916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500">
              <a:latin typeface="Calibri" pitchFamily="34" charset="0"/>
            </a:endParaRPr>
          </a:p>
          <a:p>
            <a:r>
              <a:rPr lang="en-US" sz="3500" b="1">
                <a:latin typeface="Calibri" pitchFamily="34" charset="0"/>
              </a:rPr>
              <a:t>Join the discussion</a:t>
            </a:r>
          </a:p>
          <a:p>
            <a:endParaRPr lang="en-US" sz="3100">
              <a:latin typeface="Calibri" pitchFamily="34" charset="0"/>
            </a:endParaRPr>
          </a:p>
          <a:p>
            <a:r>
              <a:rPr lang="en-US" sz="3100">
                <a:latin typeface="Calibri" pitchFamily="34" charset="0"/>
              </a:rPr>
              <a:t>Facebook: </a:t>
            </a:r>
            <a:r>
              <a:rPr lang="en-US" sz="3100">
                <a:latin typeface="Calibri" pitchFamily="34" charset="0"/>
                <a:hlinkClick r:id="rId5"/>
              </a:rPr>
              <a:t>www.facebook.com/wroxpress</a:t>
            </a:r>
            <a:endParaRPr lang="en-US" sz="3100">
              <a:latin typeface="Calibri" pitchFamily="34" charset="0"/>
            </a:endParaRPr>
          </a:p>
          <a:p>
            <a:r>
              <a:rPr lang="en-US" sz="3100">
                <a:latin typeface="Calibri" pitchFamily="34" charset="0"/>
              </a:rPr>
              <a:t>Twitter: @wrox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667000"/>
            <a:ext cx="60084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Snowflake Schema</a:t>
            </a:r>
          </a:p>
        </p:txBody>
      </p:sp>
    </p:spTree>
    <p:extLst>
      <p:ext uri="{BB962C8B-B14F-4D97-AF65-F5344CB8AC3E}">
        <p14:creationId xmlns:p14="http://schemas.microsoft.com/office/powerpoint/2010/main" val="11042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781800" cy="662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6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743200"/>
            <a:ext cx="53655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Dimensional Bus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72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9610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2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2743200"/>
            <a:ext cx="32922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Fact Table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9107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500750"/>
            <a:ext cx="7696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Foreign Keys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Measures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Degenerate Dimensions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499911" y="1129150"/>
            <a:ext cx="61788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Fact Tables Contain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39046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56159" y="6160532"/>
            <a:ext cx="145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Sometimes.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229225" cy="5706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3 </a:t>
            </a:r>
            <a:r>
              <a:rPr lang="en-US" sz="6000" dirty="0" smtClean="0"/>
              <a:t>Kinds Of Fact Table</a:t>
            </a:r>
            <a:r>
              <a:rPr lang="en-US" sz="6000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1905000"/>
            <a:ext cx="5633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Transactional Fact Table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2569" y="1935777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Wingdings" pitchFamily="2" charset="2"/>
              </a:rPr>
              <a:t>þ</a:t>
            </a:r>
            <a:endParaRPr lang="en-US" sz="4000" dirty="0">
              <a:solidFill>
                <a:srgbClr val="006600"/>
              </a:solidFill>
              <a:latin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628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3 </a:t>
            </a:r>
            <a:r>
              <a:rPr lang="en-US" sz="6000" dirty="0" smtClean="0"/>
              <a:t>Kinds Of Fact Table</a:t>
            </a:r>
            <a:r>
              <a:rPr lang="en-US" sz="6000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1905000"/>
            <a:ext cx="5633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Transactional Fact Table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4091" y="2703394"/>
            <a:ext cx="55643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Accumulating Snapshot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032569" y="1935777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Wingdings" pitchFamily="2" charset="2"/>
              </a:rPr>
              <a:t>þ</a:t>
            </a:r>
            <a:endParaRPr lang="en-US" sz="4000" dirty="0">
              <a:solidFill>
                <a:srgbClr val="006600"/>
              </a:solidFill>
              <a:latin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2569" y="2734171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Wingdings" pitchFamily="2" charset="2"/>
              </a:rPr>
              <a:t>þ</a:t>
            </a:r>
            <a:endParaRPr lang="en-US" sz="4000" dirty="0">
              <a:solidFill>
                <a:srgbClr val="006600"/>
              </a:solidFill>
              <a:latin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32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/>
              <a:t>3 </a:t>
            </a:r>
            <a:r>
              <a:rPr lang="en-US" sz="6000" dirty="0" smtClean="0"/>
              <a:t>Kinds Of Fact Table</a:t>
            </a:r>
            <a:r>
              <a:rPr lang="en-US" sz="6000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1905000"/>
            <a:ext cx="5633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Transactional Fact Table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4091" y="3472835"/>
            <a:ext cx="42903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Periodic Snapshot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674091" y="2703394"/>
            <a:ext cx="55643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Accumulating Snapshot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032569" y="1935777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Wingdings" pitchFamily="2" charset="2"/>
              </a:rPr>
              <a:t>þ</a:t>
            </a:r>
            <a:endParaRPr lang="en-US" sz="4000" dirty="0">
              <a:solidFill>
                <a:srgbClr val="006600"/>
              </a:solidFill>
              <a:latin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2569" y="2734171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Wingdings" pitchFamily="2" charset="2"/>
              </a:rPr>
              <a:t>þ</a:t>
            </a:r>
            <a:endParaRPr lang="en-US" sz="4000" dirty="0">
              <a:solidFill>
                <a:srgbClr val="006600"/>
              </a:solidFill>
              <a:latin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2569" y="3474347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Wingdings" pitchFamily="2" charset="2"/>
              </a:rPr>
              <a:t>þ</a:t>
            </a:r>
            <a:endParaRPr lang="en-US" sz="4000" dirty="0">
              <a:solidFill>
                <a:srgbClr val="006600"/>
              </a:solidFill>
              <a:latin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732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Tim Costello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Dimensional Design 101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6427787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42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76033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Transactional Fact Table</a:t>
            </a:r>
          </a:p>
        </p:txBody>
      </p:sp>
      <p:pic>
        <p:nvPicPr>
          <p:cNvPr id="3" name="Picture 2" descr="http://www.simple-talk.com/iwritefor/articlefiles/592-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80" y="1456699"/>
            <a:ext cx="5562601" cy="482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"/>
            <a:ext cx="75123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Accumulating Snapshot</a:t>
            </a:r>
            <a:endParaRPr lang="en-US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46" y="1752600"/>
            <a:ext cx="629242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8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57200"/>
            <a:ext cx="57760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Periodic Snapshot</a:t>
            </a:r>
            <a:endParaRPr lang="en-US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49" y="1600200"/>
            <a:ext cx="5734505" cy="445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2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667000"/>
            <a:ext cx="56452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Dimension Tables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230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7" y="304800"/>
            <a:ext cx="8897592" cy="59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7924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SELECT  </a:t>
            </a:r>
          </a:p>
          <a:p>
            <a:r>
              <a:rPr lang="en-US" sz="2800" dirty="0"/>
              <a:t>	  </a:t>
            </a:r>
            <a:r>
              <a:rPr lang="en-US" sz="2800" dirty="0" err="1"/>
              <a:t>DateId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FullDate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NextDayDate</a:t>
            </a:r>
            <a:endParaRPr lang="en-US" sz="2800" dirty="0"/>
          </a:p>
          <a:p>
            <a:r>
              <a:rPr lang="en-US" sz="2800" dirty="0"/>
              <a:t>	, Season</a:t>
            </a:r>
          </a:p>
          <a:p>
            <a:r>
              <a:rPr lang="en-US" sz="2800" dirty="0"/>
              <a:t>	, </a:t>
            </a:r>
            <a:r>
              <a:rPr lang="en-US" sz="2800" dirty="0" err="1"/>
              <a:t>CalendarYear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CalendarYearQuarter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CalendarYearMonth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CalendarYearDayOfYear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CalendarQuarter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CalendarMonth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CalendarDayOfYear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 smtClean="0"/>
              <a:t>CalendarDayOfMonth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82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	, </a:t>
            </a:r>
            <a:r>
              <a:rPr lang="en-US" sz="2800" dirty="0" err="1"/>
              <a:t>CalendarDayOfWeek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CalendarYearName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CalendarYearQuarterName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CalendarYearMonthName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CalendarYearMonthNameLong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CalendarQuarterName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CalendarMonthName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CalendarMonthNameLong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WeekdayName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WeekdayNameLong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CalendarStartOfYearDate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CalendarEndOfYearDate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 smtClean="0"/>
              <a:t>CalendarStartOfQuarterDate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   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67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	, </a:t>
            </a:r>
            <a:r>
              <a:rPr lang="en-US" sz="2800" dirty="0" err="1"/>
              <a:t>CalendarEndOfQuarterDate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CalendarStartOfMonthDate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CalendarEndOfMonthDate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QuarterSeqNo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MonthSeqNo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FiscalYearName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FiscalYearPeriod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FiscalYearDayOfYear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FiscalYearWeekName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FiscalSemester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FiscalQuarter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FiscalPeriod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 smtClean="0"/>
              <a:t>FiscalDayOfYear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  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99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8847"/>
            <a:ext cx="8763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	, </a:t>
            </a:r>
            <a:r>
              <a:rPr lang="en-US" sz="2800" dirty="0" err="1"/>
              <a:t>FiscalDayOfPeriod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FiscalWeekName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FiscalStartOfYearDate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FiscalEndOfYearDate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FiscalStartOfPeriodDate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FiscalEndOfPeriodDate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ISODate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ISOYearWeekNo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ISOWeekNo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ISODayOfWeek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ISOYearWeekName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ISOYearWeekDayOfWeekName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 smtClean="0"/>
              <a:t>DateFormatYYYYMMDD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   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7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	, </a:t>
            </a:r>
            <a:r>
              <a:rPr lang="en-US" sz="2800" dirty="0" err="1"/>
              <a:t>DateFormatYYYYMD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DateFormatMMDDYEAR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DateFormatMDYEAR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DateFormatMMMDYYYY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DateFormatMMMMMMMMMDYYYY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DateFormatMMDDYY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DateFormatMDYY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WorkDay</a:t>
            </a:r>
            <a:endParaRPr lang="en-US" sz="2800" dirty="0"/>
          </a:p>
          <a:p>
            <a:r>
              <a:rPr lang="en-US" sz="2800" dirty="0"/>
              <a:t>	, </a:t>
            </a:r>
            <a:r>
              <a:rPr lang="en-US" sz="2800" dirty="0" err="1"/>
              <a:t>IsWorkDay</a:t>
            </a:r>
            <a:endParaRPr lang="en-US" sz="2800" dirty="0"/>
          </a:p>
          <a:p>
            <a:r>
              <a:rPr lang="en-US" sz="2800" dirty="0"/>
              <a:t>from </a:t>
            </a:r>
            <a:r>
              <a:rPr lang="en-US" sz="2800" dirty="0" err="1"/>
              <a:t>dbo.Dim_Date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33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4024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Tim Costello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10023" y="1600200"/>
            <a:ext cx="81595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accent1"/>
                </a:solidFill>
              </a:rPr>
              <a:t>MCIPT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/>
              <a:t>SQL 2005 Administration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accent1"/>
                </a:solidFill>
              </a:rPr>
              <a:t>MCTS</a:t>
            </a:r>
            <a:r>
              <a:rPr lang="en-US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/>
              <a:t>SQL 2008 Business Intelligence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accent1"/>
                </a:solidFill>
              </a:rPr>
              <a:t>Tableau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chemeClr val="accent1"/>
                </a:solidFill>
              </a:rPr>
              <a:t>Certified Professional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023" y="3810000"/>
            <a:ext cx="7582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Dallas Tableau </a:t>
            </a:r>
            <a:r>
              <a:rPr lang="en-US" sz="4000" b="1" dirty="0" smtClean="0">
                <a:solidFill>
                  <a:schemeClr val="accent1"/>
                </a:solidFill>
              </a:rPr>
              <a:t>User Group leader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10023" y="4668978"/>
            <a:ext cx="72572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Business Intelligence Consultant </a:t>
            </a:r>
          </a:p>
          <a:p>
            <a:pPr lvl="1"/>
            <a:r>
              <a:rPr lang="en-US" sz="4000" dirty="0" smtClean="0"/>
              <a:t>for Interworks Inc. </a:t>
            </a:r>
          </a:p>
          <a:p>
            <a:pPr lvl="1"/>
            <a:r>
              <a:rPr lang="en-US" sz="4000" b="1" dirty="0" smtClean="0">
                <a:solidFill>
                  <a:schemeClr val="accent1"/>
                </a:solidFill>
              </a:rPr>
              <a:t>www.Interworks.com</a:t>
            </a:r>
          </a:p>
        </p:txBody>
      </p:sp>
    </p:spTree>
    <p:extLst>
      <p:ext uri="{BB962C8B-B14F-4D97-AF65-F5344CB8AC3E}">
        <p14:creationId xmlns:p14="http://schemas.microsoft.com/office/powerpoint/2010/main" val="31897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47" y="1168063"/>
            <a:ext cx="531495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152400"/>
            <a:ext cx="74368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Conformed Dimensions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345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09600"/>
            <a:ext cx="5230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Role Playing Dimensions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364971" y="2023767"/>
            <a:ext cx="2459904" cy="20621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EmployeeID</a:t>
            </a:r>
            <a:endParaRPr lang="en-US" sz="3200" dirty="0" smtClean="0"/>
          </a:p>
          <a:p>
            <a:r>
              <a:rPr lang="en-US" sz="3200" dirty="0" err="1" smtClean="0"/>
              <a:t>StartDateKey</a:t>
            </a:r>
            <a:endParaRPr lang="en-US" sz="3200" dirty="0" smtClean="0"/>
          </a:p>
          <a:p>
            <a:r>
              <a:rPr lang="en-US" sz="3200" dirty="0" err="1" smtClean="0"/>
              <a:t>EndDateKey</a:t>
            </a:r>
            <a:endParaRPr lang="en-US" sz="3200" dirty="0" smtClean="0"/>
          </a:p>
          <a:p>
            <a:r>
              <a:rPr lang="en-US" sz="3200" dirty="0" smtClean="0"/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5371" y="2023767"/>
            <a:ext cx="2362200" cy="25545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DateKey</a:t>
            </a:r>
            <a:endParaRPr lang="en-US" sz="3200" dirty="0" smtClean="0"/>
          </a:p>
          <a:p>
            <a:r>
              <a:rPr lang="en-US" sz="3200" dirty="0" err="1" smtClean="0"/>
              <a:t>Full_Date</a:t>
            </a:r>
            <a:endParaRPr lang="en-US" sz="3200" dirty="0" smtClean="0"/>
          </a:p>
          <a:p>
            <a:r>
              <a:rPr lang="en-US" sz="3200" dirty="0" err="1" smtClean="0"/>
              <a:t>NextDayDate</a:t>
            </a:r>
            <a:endParaRPr lang="en-US" sz="3200" dirty="0" smtClean="0"/>
          </a:p>
          <a:p>
            <a:r>
              <a:rPr lang="en-US" sz="3200" dirty="0" smtClean="0"/>
              <a:t>Season</a:t>
            </a:r>
          </a:p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68608" y="260497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20110102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8609" y="314056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20110103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89429" y="2803498"/>
            <a:ext cx="66611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89428" y="3299026"/>
            <a:ext cx="66611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65371" y="1645137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dimDate</a:t>
            </a:r>
            <a:r>
              <a:rPr lang="en-US" dirty="0" smtClean="0"/>
              <a:t>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55545" y="1645137"/>
            <a:ext cx="213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factEmployeeReview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2360711" cy="20621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EmployeeID</a:t>
            </a:r>
            <a:endParaRPr lang="en-US" sz="3200" dirty="0" smtClean="0"/>
          </a:p>
          <a:p>
            <a:r>
              <a:rPr lang="en-US" sz="3200" dirty="0" err="1" smtClean="0"/>
              <a:t>StartDateKey</a:t>
            </a:r>
            <a:endParaRPr lang="en-US" sz="3200" dirty="0" smtClean="0"/>
          </a:p>
          <a:p>
            <a:r>
              <a:rPr lang="en-US" sz="3200" dirty="0" err="1" smtClean="0"/>
              <a:t>EndDateKey</a:t>
            </a:r>
            <a:endParaRPr lang="en-US" sz="3200" dirty="0" smtClean="0"/>
          </a:p>
          <a:p>
            <a:r>
              <a:rPr lang="en-US" sz="3200" dirty="0" smtClean="0"/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5441" y="651670"/>
            <a:ext cx="2375971" cy="25545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StartDateKey</a:t>
            </a:r>
            <a:endParaRPr lang="en-US" sz="3200" dirty="0" smtClean="0"/>
          </a:p>
          <a:p>
            <a:r>
              <a:rPr lang="en-US" sz="3200" dirty="0" err="1" smtClean="0"/>
              <a:t>Full_Date</a:t>
            </a:r>
            <a:endParaRPr lang="en-US" sz="3200" dirty="0" smtClean="0"/>
          </a:p>
          <a:p>
            <a:r>
              <a:rPr lang="en-US" sz="3200" dirty="0" err="1" smtClean="0"/>
              <a:t>NextDayDate</a:t>
            </a:r>
            <a:endParaRPr lang="en-US" sz="3200" dirty="0" smtClean="0"/>
          </a:p>
          <a:p>
            <a:r>
              <a:rPr lang="en-US" sz="3200" dirty="0" smtClean="0"/>
              <a:t>Season</a:t>
            </a:r>
          </a:p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3810000"/>
            <a:ext cx="2375971" cy="25545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EndDateKey</a:t>
            </a:r>
            <a:endParaRPr lang="en-US" sz="3200" dirty="0" smtClean="0"/>
          </a:p>
          <a:p>
            <a:r>
              <a:rPr lang="en-US" sz="3200" dirty="0" err="1" smtClean="0"/>
              <a:t>Full_Date</a:t>
            </a:r>
            <a:endParaRPr lang="en-US" sz="3200" dirty="0" smtClean="0"/>
          </a:p>
          <a:p>
            <a:r>
              <a:rPr lang="en-US" sz="3200" dirty="0" err="1" smtClean="0"/>
              <a:t>NextDayDate</a:t>
            </a:r>
            <a:endParaRPr lang="en-US" sz="3200" dirty="0" smtClean="0"/>
          </a:p>
          <a:p>
            <a:r>
              <a:rPr lang="en-US" sz="3200" dirty="0" smtClean="0"/>
              <a:t>Season</a:t>
            </a:r>
          </a:p>
          <a:p>
            <a:r>
              <a:rPr lang="en-US" sz="3200" dirty="0" smtClean="0"/>
              <a:t>…</a:t>
            </a:r>
            <a:endParaRPr lang="en-US" sz="32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503711" y="914400"/>
            <a:ext cx="1501730" cy="19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03711" y="3429000"/>
            <a:ext cx="150173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17917" y="272534"/>
            <a:ext cx="395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dimStartDate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chemeClr val="tx2"/>
                </a:solidFill>
              </a:rPr>
              <a:t>(View based on </a:t>
            </a:r>
            <a:r>
              <a:rPr lang="en-US" b="1" dirty="0" err="1" smtClean="0">
                <a:solidFill>
                  <a:schemeClr val="tx2"/>
                </a:solidFill>
              </a:rPr>
              <a:t>dimDate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7554" y="3385250"/>
            <a:ext cx="385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dimEndDate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chemeClr val="tx2"/>
                </a:solidFill>
              </a:rPr>
              <a:t>(View based on </a:t>
            </a:r>
            <a:r>
              <a:rPr lang="en-US" b="1" dirty="0" err="1" smtClean="0">
                <a:solidFill>
                  <a:schemeClr val="tx2"/>
                </a:solidFill>
              </a:rPr>
              <a:t>dimDate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3000" y="1764268"/>
            <a:ext cx="213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factEmployeeReview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89610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1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621684"/>
            <a:ext cx="6423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Resources and Links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125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Kimball Design Tip #18: Taking The Publishing Metaphor Seriously: 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www.rkimball.com/html/designtipsPDF/DesignTips2001/KimballDT18Taking.pdf</a:t>
            </a:r>
            <a:endParaRPr lang="en-US" sz="1400" dirty="0" smtClean="0"/>
          </a:p>
          <a:p>
            <a:r>
              <a:rPr lang="en-US" sz="1400" dirty="0"/>
              <a:t>	</a:t>
            </a:r>
          </a:p>
          <a:p>
            <a:r>
              <a:rPr lang="en-US" sz="1400" dirty="0"/>
              <a:t>Kimball Design Tip #46: Another Look At Degenerate Dimension: 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www.rkimball.com/html/designtipsPDF/DesignTips2003/KimballDT46AnotherLook.pdf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Design Tip #113 Creating, Using, and Maintaining Junk Dimension: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www.rkimball.com/html/09dt/DT113CreatingUsingMaintainingJunkDimensions.pdf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Design Tip #105  Snowflakes, Outriggers, and Bridges:  </a:t>
            </a: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www.rkimball.com/html/08dt/KU105Snowflakes_Outriggers_Bridges.pdf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Kimball Design Tip #51: Latest Thinking On Time Dimension Table:  </a:t>
            </a: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www.kimballuniversity.com/html/designtipsPDF/KimballDT51LatestThinking.pdf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Design Tip #69 Identifying Business Processes:  </a:t>
            </a: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www.rkimball.com/html/designtipsPDF/DesignTips2005/DTKU69IdentifyingBusinessProcesses.pdf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Kimball Design Tip #37: Modeling A Pipeline With An Accumulating Snapshot:  </a:t>
            </a:r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www.rkimball.com/html/designtipsPDF/DesignTips2002/KimballDT37ModelingPipeline.pdf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Kimball Design Tip #16: Hot Swappable Dimension:  </a:t>
            </a: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www.rkimball.com/html/designtipsPDF/DesignTips2000%20/KimballDT16HotSwappable.pdf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Kimball Design Tip #21: Declaring The Grain:  </a:t>
            </a:r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www.rkimball.com/html/designtipsPDF/DesignTips2001/KimballDT21Declaring.pdf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Fundamental Grains:  </a:t>
            </a:r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www.kimballgroup.com/html/articles_search/articles1999/9903IE.html?TrkID=IE199903_2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60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64" y="1585808"/>
            <a:ext cx="4800957" cy="31956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7035" y="152400"/>
            <a:ext cx="34044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Twitter:  </a:t>
            </a:r>
          </a:p>
          <a:p>
            <a:r>
              <a:rPr lang="en-US" sz="6000" dirty="0" smtClean="0"/>
              <a:t>@</a:t>
            </a:r>
            <a:r>
              <a:rPr lang="en-US" sz="6000" dirty="0" err="1" smtClean="0"/>
              <a:t>TimCost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87035" y="5480124"/>
            <a:ext cx="866872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Email:</a:t>
            </a:r>
          </a:p>
          <a:p>
            <a:r>
              <a:rPr lang="en-US" sz="5400" dirty="0" smtClean="0"/>
              <a:t>Tim.Costello@Interworks.com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208668" y="4936773"/>
            <a:ext cx="4498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www.TheDataRevolution.com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67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3400" y="1600199"/>
            <a:ext cx="813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Inman Corporate Information Factory (CIF)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667332" y="3186545"/>
            <a:ext cx="5864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Kimball Data Warehouse (DW)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686632" y="2438400"/>
            <a:ext cx="1058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3200" dirty="0" err="1" smtClean="0"/>
              <a:t>vs</a:t>
            </a:r>
            <a:r>
              <a:rPr lang="en-US" sz="3200" dirty="0" smtClean="0"/>
              <a:t> -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27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3400" y="1600199"/>
            <a:ext cx="813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Inman Corporate Information Factory (CIF)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667332" y="3186545"/>
            <a:ext cx="5864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Kimball Data Warehouse (DW)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686632" y="2438400"/>
            <a:ext cx="1058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3200" dirty="0" err="1" smtClean="0"/>
              <a:t>vs</a:t>
            </a:r>
            <a:r>
              <a:rPr lang="en-US" sz="3200" dirty="0" smtClean="0"/>
              <a:t> -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3094211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6600"/>
                </a:solidFill>
                <a:latin typeface="Wingdings" pitchFamily="2" charset="2"/>
              </a:rPr>
              <a:t>þ</a:t>
            </a:r>
            <a:endParaRPr lang="en-US" sz="4800" dirty="0">
              <a:solidFill>
                <a:srgbClr val="006600"/>
              </a:solidFill>
              <a:latin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432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95946" y="2093585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6600"/>
                </a:solidFill>
                <a:latin typeface="Wingdings" pitchFamily="2" charset="2"/>
              </a:rPr>
              <a:t>þ</a:t>
            </a:r>
            <a:endParaRPr lang="en-US" sz="4800" dirty="0">
              <a:solidFill>
                <a:srgbClr val="006600"/>
              </a:solidFill>
              <a:latin typeface="Wingdings" pitchFamily="2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28839" y="2124364"/>
            <a:ext cx="3988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Dimensional Bus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642378" y="826379"/>
            <a:ext cx="5761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Things we </a:t>
            </a:r>
            <a:r>
              <a:rPr lang="en-US" sz="4800" b="1" dirty="0" smtClean="0">
                <a:solidFill>
                  <a:schemeClr val="accent1"/>
                </a:solidFill>
              </a:rPr>
              <a:t>will</a:t>
            </a:r>
            <a:r>
              <a:rPr lang="en-US" sz="4800" dirty="0" smtClean="0"/>
              <a:t> cover 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607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95946" y="2093585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6600"/>
                </a:solidFill>
                <a:latin typeface="Wingdings" pitchFamily="2" charset="2"/>
              </a:rPr>
              <a:t>þ</a:t>
            </a:r>
            <a:endParaRPr lang="en-US" sz="4800" dirty="0">
              <a:solidFill>
                <a:srgbClr val="006600"/>
              </a:solidFill>
              <a:latin typeface="Wingdings" pitchFamily="2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28839" y="2124364"/>
            <a:ext cx="3988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Dimensional Bus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2528839" y="2893805"/>
            <a:ext cx="2687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Fact Tables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1795946" y="2863026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6600"/>
                </a:solidFill>
                <a:latin typeface="Wingdings" pitchFamily="2" charset="2"/>
              </a:rPr>
              <a:t>þ</a:t>
            </a:r>
            <a:endParaRPr lang="en-US" sz="4800" dirty="0">
              <a:solidFill>
                <a:srgbClr val="006600"/>
              </a:solidFill>
              <a:latin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2378" y="826379"/>
            <a:ext cx="5761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Things we </a:t>
            </a:r>
            <a:r>
              <a:rPr lang="en-US" sz="4800" b="1" dirty="0" smtClean="0">
                <a:solidFill>
                  <a:schemeClr val="accent1"/>
                </a:solidFill>
              </a:rPr>
              <a:t>will</a:t>
            </a:r>
            <a:r>
              <a:rPr lang="en-US" sz="4800" dirty="0" smtClean="0"/>
              <a:t> cover 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179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95946" y="2093585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6600"/>
                </a:solidFill>
                <a:latin typeface="Wingdings" pitchFamily="2" charset="2"/>
              </a:rPr>
              <a:t>þ</a:t>
            </a:r>
            <a:endParaRPr lang="en-US" sz="4800" dirty="0">
              <a:solidFill>
                <a:srgbClr val="006600"/>
              </a:solidFill>
              <a:latin typeface="Wingdings" pitchFamily="2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28839" y="2124364"/>
            <a:ext cx="3988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Dimensional Bus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2528839" y="2893805"/>
            <a:ext cx="2687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Fact Tables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528839" y="3663246"/>
            <a:ext cx="4194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Dimension Tables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946" y="2863026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6600"/>
                </a:solidFill>
                <a:latin typeface="Wingdings" pitchFamily="2" charset="2"/>
              </a:rPr>
              <a:t>þ</a:t>
            </a:r>
            <a:endParaRPr lang="en-US" sz="4800" dirty="0">
              <a:solidFill>
                <a:srgbClr val="006600"/>
              </a:solidFill>
              <a:latin typeface="Wingdings" pitchFamily="2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945" y="3632467"/>
            <a:ext cx="732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6600"/>
                </a:solidFill>
                <a:latin typeface="Wingdings" pitchFamily="2" charset="2"/>
              </a:rPr>
              <a:t>þ</a:t>
            </a:r>
            <a:endParaRPr lang="en-US" sz="4800" dirty="0">
              <a:solidFill>
                <a:srgbClr val="006600"/>
              </a:solidFill>
              <a:latin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2378" y="826379"/>
            <a:ext cx="5761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Things we </a:t>
            </a:r>
            <a:r>
              <a:rPr lang="en-US" sz="4800" b="1" dirty="0" smtClean="0">
                <a:solidFill>
                  <a:schemeClr val="accent1"/>
                </a:solidFill>
              </a:rPr>
              <a:t>will</a:t>
            </a:r>
            <a:r>
              <a:rPr lang="en-US" sz="4800" dirty="0" smtClean="0"/>
              <a:t> cover 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179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3679</TotalTime>
  <Words>401</Words>
  <Application>Microsoft Office PowerPoint</Application>
  <PresentationFormat>On-screen Show (4:3)</PresentationFormat>
  <Paragraphs>230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Wrox Press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Costello</dc:creator>
  <cp:lastModifiedBy>Tim Costello</cp:lastModifiedBy>
  <cp:revision>85</cp:revision>
  <dcterms:created xsi:type="dcterms:W3CDTF">2011-03-26T20:32:37Z</dcterms:created>
  <dcterms:modified xsi:type="dcterms:W3CDTF">2011-06-04T03:02:27Z</dcterms:modified>
</cp:coreProperties>
</file>